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32"/>
  </p:notesMasterIdLst>
  <p:sldIdLst>
    <p:sldId id="256" r:id="rId2"/>
    <p:sldId id="257" r:id="rId3"/>
    <p:sldId id="258" r:id="rId4"/>
    <p:sldId id="284" r:id="rId5"/>
    <p:sldId id="282" r:id="rId6"/>
    <p:sldId id="283" r:id="rId7"/>
    <p:sldId id="286" r:id="rId8"/>
    <p:sldId id="287" r:id="rId9"/>
    <p:sldId id="259" r:id="rId10"/>
    <p:sldId id="292" r:id="rId11"/>
    <p:sldId id="290" r:id="rId12"/>
    <p:sldId id="262" r:id="rId13"/>
    <p:sldId id="288" r:id="rId14"/>
    <p:sldId id="291" r:id="rId15"/>
    <p:sldId id="266" r:id="rId16"/>
    <p:sldId id="267" r:id="rId17"/>
    <p:sldId id="268" r:id="rId18"/>
    <p:sldId id="269" r:id="rId19"/>
    <p:sldId id="271" r:id="rId20"/>
    <p:sldId id="272" r:id="rId21"/>
    <p:sldId id="270" r:id="rId22"/>
    <p:sldId id="273" r:id="rId23"/>
    <p:sldId id="274" r:id="rId24"/>
    <p:sldId id="275" r:id="rId25"/>
    <p:sldId id="276" r:id="rId26"/>
    <p:sldId id="278" r:id="rId27"/>
    <p:sldId id="277" r:id="rId28"/>
    <p:sldId id="289" r:id="rId29"/>
    <p:sldId id="265" r:id="rId30"/>
    <p:sldId id="281" r:id="rId31"/>
  </p:sldIdLst>
  <p:sldSz cx="12192000" cy="6858000"/>
  <p:notesSz cx="7004050" cy="9290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32A0B3E-5026-4C24-A288-084B28C5A0B7}">
          <p14:sldIdLst>
            <p14:sldId id="256"/>
            <p14:sldId id="257"/>
            <p14:sldId id="258"/>
            <p14:sldId id="284"/>
            <p14:sldId id="282"/>
            <p14:sldId id="283"/>
            <p14:sldId id="286"/>
            <p14:sldId id="287"/>
            <p14:sldId id="259"/>
            <p14:sldId id="292"/>
          </p14:sldIdLst>
        </p14:section>
        <p14:section name="Untitled Section" id="{C39B6CA7-FBB5-46EC-B523-6AF495DDD41A}">
          <p14:sldIdLst>
            <p14:sldId id="290"/>
            <p14:sldId id="262"/>
            <p14:sldId id="288"/>
            <p14:sldId id="291"/>
            <p14:sldId id="266"/>
            <p14:sldId id="267"/>
            <p14:sldId id="268"/>
            <p14:sldId id="269"/>
            <p14:sldId id="271"/>
            <p14:sldId id="272"/>
            <p14:sldId id="270"/>
            <p14:sldId id="273"/>
            <p14:sldId id="274"/>
            <p14:sldId id="275"/>
            <p14:sldId id="276"/>
            <p14:sldId id="278"/>
            <p14:sldId id="277"/>
            <p14:sldId id="289"/>
            <p14:sldId id="265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5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303" autoAdjust="0"/>
    <p:restoredTop sz="86358" autoAdjust="0"/>
  </p:normalViewPr>
  <p:slideViewPr>
    <p:cSldViewPr snapToGrid="0">
      <p:cViewPr varScale="1">
        <p:scale>
          <a:sx n="80" d="100"/>
          <a:sy n="80" d="100"/>
        </p:scale>
        <p:origin x="101" y="110"/>
      </p:cViewPr>
      <p:guideLst/>
    </p:cSldViewPr>
  </p:slideViewPr>
  <p:outlineViewPr>
    <p:cViewPr>
      <p:scale>
        <a:sx n="33" d="100"/>
        <a:sy n="33" d="100"/>
      </p:scale>
      <p:origin x="0" y="-25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C8212B99-4117-40B3-A5F5-96D61A7E1876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D39C5FB8-5B11-4760-95C1-B71D4BCE79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19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this a big deal?</a:t>
            </a:r>
          </a:p>
          <a:p>
            <a:r>
              <a:rPr lang="en-US" dirty="0"/>
              <a:t>Who uses it and for what purpose.</a:t>
            </a:r>
          </a:p>
          <a:p>
            <a:r>
              <a:rPr lang="en-US" dirty="0"/>
              <a:t>What can you do with it.</a:t>
            </a:r>
          </a:p>
          <a:p>
            <a:r>
              <a:rPr lang="en-US" dirty="0"/>
              <a:t>How to get started.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C5FB8-5B11-4760-95C1-B71D4BCE79E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297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10BCA-5C94-36D0-0245-1C68532ED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FE1135-8C3D-9484-3D3F-E55560D253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81C240-58B0-C160-F3B0-5725BB486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Winlink has been installed on you PC or Mac it will look for updates each time you start the program.  I t will also ask you to update the forms it contains.    All you do is say ‘yes’.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27DE7-85BE-0196-B39B-58C84FAC99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C5FB8-5B11-4760-95C1-B71D4BCE79E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564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Winlink has been installed on you PC or Mac it will look for updates each time you start the program.  I t will also ask you to update the forms it contains.    All you do is say ‘yes’.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C5FB8-5B11-4760-95C1-B71D4BCE79E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44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create a message using a form from one of many in Winlink.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C5FB8-5B11-4760-95C1-B71D4BCE79E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35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Winlink has been installed on you PC or Mac it will look for updates each time you start the program.  I t will also ask you to update the forms it contains.    All you do is say ‘yes’.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C5FB8-5B11-4760-95C1-B71D4BCE79E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967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Victor "Vic" Poor (July 12, 1933 – August 17, 2012) was an American engineer and computer pioneer. At Computer Terminal Corporation (later renamed Datapoint Corporation), he co-created the architecture that was ultimately implemented in the first successful computer microprocessor, the Intel 8008. Subsequently, Computer Terminal Corporation created the first personal computer, the Datapoint 2200 programmable terminal.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C5FB8-5B11-4760-95C1-B71D4BCE79E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00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Written messages that show who is providing the information or request. Built-in forms provide a framework for easy ways to  ham to fit into most served agencies with professional documentation that is traceable.  </a:t>
            </a:r>
          </a:p>
          <a:p>
            <a:endParaRPr lang="en-US" dirty="0"/>
          </a:p>
          <a:p>
            <a:r>
              <a:rPr lang="en-US" dirty="0"/>
              <a:t>You can be confident that the message was sent and received.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C5FB8-5B11-4760-95C1-B71D4BCE79E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48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Written messages that show who is providing the information or request. Built-in forms provide a framework for easy ways to  ham to fit into most served agencies with professional documentation that is traceable.  </a:t>
            </a:r>
          </a:p>
          <a:p>
            <a:endParaRPr lang="en-US" dirty="0"/>
          </a:p>
          <a:p>
            <a:r>
              <a:rPr lang="en-US" dirty="0"/>
              <a:t>You can be confident that the message was sent and received.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C5FB8-5B11-4760-95C1-B71D4BCE79E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054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Written messages that show who is providing the information or request. Built-in forms provide a framework for easy ways to  ham to fit into most served agencies with professional documentation that is traceable.  </a:t>
            </a:r>
          </a:p>
          <a:p>
            <a:endParaRPr lang="en-US" dirty="0"/>
          </a:p>
          <a:p>
            <a:r>
              <a:rPr lang="en-US" dirty="0"/>
              <a:t>You can be confident that the message was sent and received.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C5FB8-5B11-4760-95C1-B71D4BCE79E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289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Written messages that show who is providing the information or request. Built-in forms provide a framework for easy ways to  ham to fit into most served agencies with professional documentation that is traceable.  </a:t>
            </a:r>
          </a:p>
          <a:p>
            <a:endParaRPr lang="en-US" dirty="0"/>
          </a:p>
          <a:p>
            <a:r>
              <a:rPr lang="en-US" dirty="0"/>
              <a:t>You can be confident that the message was sent and received.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C5FB8-5B11-4760-95C1-B71D4BCE79E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0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Written messages that show who is providing the information or request. Built-in forms provide a framework for easy ways to  ham to fit into most served agencies with professional documentation that is traceable.  </a:t>
            </a:r>
          </a:p>
          <a:p>
            <a:endParaRPr lang="en-US" dirty="0"/>
          </a:p>
          <a:p>
            <a:r>
              <a:rPr lang="en-US" dirty="0"/>
              <a:t>You can be confident that the message was sent and received.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C5FB8-5B11-4760-95C1-B71D4BCE79E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55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Written messages that show who is providing the information or request. Built-in forms provide a framework for easy ways to  ham to fit into most served agencies with professional documentation that is traceable.  </a:t>
            </a:r>
          </a:p>
          <a:p>
            <a:endParaRPr lang="en-US" dirty="0"/>
          </a:p>
          <a:p>
            <a:r>
              <a:rPr lang="en-US" dirty="0"/>
              <a:t>You can be confident that the message was sent and received.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C5FB8-5B11-4760-95C1-B71D4BCE79E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932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Winlink has been installed on you PC or Mac it will look for updates each time you start the program.  I t will also ask you to update the forms it contains.    All you do is say ‘yes’.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C5FB8-5B11-4760-95C1-B71D4BCE79E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1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381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8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7630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790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0802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0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239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1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16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83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8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52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3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30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3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61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YourCallsign@Winlink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WB5EYF@WINLINK.O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inlink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4E095-219E-46C8-AB0F-C9AE6C0C1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3785" y="604566"/>
            <a:ext cx="7802956" cy="87819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Introduction to Winlink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1B975-4367-4BB9-BA82-9A84DB443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60" y="3681922"/>
            <a:ext cx="9649608" cy="2334408"/>
          </a:xfrm>
        </p:spPr>
        <p:txBody>
          <a:bodyPr>
            <a:normAutofit/>
          </a:bodyPr>
          <a:lstStyle/>
          <a:p>
            <a:pPr algn="l"/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200" b="1" dirty="0">
                <a:solidFill>
                  <a:schemeClr val="tx1"/>
                </a:solidFill>
              </a:rPr>
              <a:t>Upshur Area Amateur Radio Club </a:t>
            </a:r>
          </a:p>
          <a:p>
            <a:pPr algn="ctr"/>
            <a:r>
              <a:rPr lang="en-US" sz="2200" b="1" dirty="0">
                <a:solidFill>
                  <a:schemeClr val="tx1"/>
                </a:solidFill>
              </a:rPr>
              <a:t>13 JANUARY 2025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  <a:p>
            <a:pPr algn="l"/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8C77AAAC-DA4F-4029-8D6A-5E7E64CB2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1635" y="1970877"/>
            <a:ext cx="3810001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414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C7553-353F-B3E1-095E-959EA5457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BB410-4F8D-09E2-9458-9E424B8AD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Get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C05EF-382A-054D-CFC5-6C90E67E6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7" y="1607199"/>
            <a:ext cx="9991949" cy="5069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Look for this Icon on your desktop: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2BAC01-1A97-76DB-42D5-0373E4296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401" y="2918473"/>
            <a:ext cx="1579274" cy="245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5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299854-7B29-52B8-8CC6-16A83DE0E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2C6C8D9-AA62-F32D-4C45-BDB33078EFD6}"/>
              </a:ext>
            </a:extLst>
          </p:cNvPr>
          <p:cNvCxnSpPr>
            <a:cxnSpLocks/>
          </p:cNvCxnSpPr>
          <p:nvPr/>
        </p:nvCxnSpPr>
        <p:spPr>
          <a:xfrm flipH="1" flipV="1">
            <a:off x="1262786" y="334390"/>
            <a:ext cx="1608462" cy="42084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3C54B0B-2C78-A6DA-6C34-CD134ACC10AF}"/>
              </a:ext>
            </a:extLst>
          </p:cNvPr>
          <p:cNvSpPr txBox="1"/>
          <p:nvPr/>
        </p:nvSpPr>
        <p:spPr>
          <a:xfrm>
            <a:off x="3044686" y="4542833"/>
            <a:ext cx="66327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1200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Click Settings and select the top item to setup Winlink Express. Select (Winlink Express Setup) from the pull down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73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2137EACD-F093-43C7-8BE2-2A0F6E854532}"/>
              </a:ext>
            </a:extLst>
          </p:cNvPr>
          <p:cNvSpPr txBox="1"/>
          <p:nvPr/>
        </p:nvSpPr>
        <p:spPr>
          <a:xfrm>
            <a:off x="289654" y="5112260"/>
            <a:ext cx="11735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Click Update when finished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120A2E33-686C-4D5C-8862-ADCC44EE0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59" y="83820"/>
            <a:ext cx="10668000" cy="42291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Fill out the Settings</a:t>
            </a:r>
            <a:r>
              <a:rPr lang="en-US" b="1" baseline="0" dirty="0">
                <a:solidFill>
                  <a:schemeClr val="tx1"/>
                </a:solidFill>
              </a:rPr>
              <a:t> Form Fields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11A835-1BAB-3C11-8866-E223BFAFB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881" y="673455"/>
            <a:ext cx="8161727" cy="565453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0AB6A29-96FB-43F4-B52A-064D15470326}"/>
              </a:ext>
            </a:extLst>
          </p:cNvPr>
          <p:cNvCxnSpPr>
            <a:cxnSpLocks/>
          </p:cNvCxnSpPr>
          <p:nvPr/>
        </p:nvCxnSpPr>
        <p:spPr>
          <a:xfrm>
            <a:off x="1192312" y="5450998"/>
            <a:ext cx="575454" cy="540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EE25715-44EA-053C-7B7C-C28F7099D9F0}"/>
              </a:ext>
            </a:extLst>
          </p:cNvPr>
          <p:cNvCxnSpPr>
            <a:cxnSpLocks/>
          </p:cNvCxnSpPr>
          <p:nvPr/>
        </p:nvCxnSpPr>
        <p:spPr>
          <a:xfrm>
            <a:off x="995082" y="1290920"/>
            <a:ext cx="100405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6595BD3-B572-855D-D8BE-8CCDB2C866AA}"/>
              </a:ext>
            </a:extLst>
          </p:cNvPr>
          <p:cNvCxnSpPr>
            <a:cxnSpLocks/>
          </p:cNvCxnSpPr>
          <p:nvPr/>
        </p:nvCxnSpPr>
        <p:spPr>
          <a:xfrm>
            <a:off x="663389" y="2034991"/>
            <a:ext cx="100405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5A4AC9B-39F3-CD45-7AA0-47BC14FA1B2E}"/>
              </a:ext>
            </a:extLst>
          </p:cNvPr>
          <p:cNvCxnSpPr>
            <a:cxnSpLocks/>
          </p:cNvCxnSpPr>
          <p:nvPr/>
        </p:nvCxnSpPr>
        <p:spPr>
          <a:xfrm>
            <a:off x="582707" y="4186521"/>
            <a:ext cx="100405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6548DD2-CC9F-C2B8-B997-32E80774C1D2}"/>
              </a:ext>
            </a:extLst>
          </p:cNvPr>
          <p:cNvCxnSpPr>
            <a:cxnSpLocks/>
          </p:cNvCxnSpPr>
          <p:nvPr/>
        </p:nvCxnSpPr>
        <p:spPr>
          <a:xfrm>
            <a:off x="449091" y="4894732"/>
            <a:ext cx="100405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2030C5A-E2B0-8E27-2D83-CBAC5EF9B32B}"/>
              </a:ext>
            </a:extLst>
          </p:cNvPr>
          <p:cNvCxnSpPr>
            <a:cxnSpLocks/>
          </p:cNvCxnSpPr>
          <p:nvPr/>
        </p:nvCxnSpPr>
        <p:spPr>
          <a:xfrm>
            <a:off x="3209482" y="811457"/>
            <a:ext cx="696986" cy="4269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7931CA9-70B8-6C16-D30E-51ECE080A689}"/>
              </a:ext>
            </a:extLst>
          </p:cNvPr>
          <p:cNvSpPr txBox="1"/>
          <p:nvPr/>
        </p:nvSpPr>
        <p:spPr>
          <a:xfrm>
            <a:off x="711360" y="109800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461AE-4154-4973-510C-9B75B82C47D3}"/>
              </a:ext>
            </a:extLst>
          </p:cNvPr>
          <p:cNvSpPr txBox="1"/>
          <p:nvPr/>
        </p:nvSpPr>
        <p:spPr>
          <a:xfrm>
            <a:off x="2890164" y="65652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59668A-EFB5-C642-97D2-92D86261286C}"/>
              </a:ext>
            </a:extLst>
          </p:cNvPr>
          <p:cNvSpPr txBox="1"/>
          <p:nvPr/>
        </p:nvSpPr>
        <p:spPr>
          <a:xfrm>
            <a:off x="285287" y="185032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6C410-A53B-EF46-4EFE-5378EC6C3292}"/>
              </a:ext>
            </a:extLst>
          </p:cNvPr>
          <p:cNvSpPr txBox="1"/>
          <p:nvPr/>
        </p:nvSpPr>
        <p:spPr>
          <a:xfrm>
            <a:off x="263389" y="397542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09C33D-D1AC-8863-856A-5BD29CAC3838}"/>
              </a:ext>
            </a:extLst>
          </p:cNvPr>
          <p:cNvSpPr txBox="1"/>
          <p:nvPr/>
        </p:nvSpPr>
        <p:spPr>
          <a:xfrm>
            <a:off x="137311" y="469595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75265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9822A-7639-449A-A92B-7EC620893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Send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42A08-C27C-4808-B66B-7BD94C0B7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069" y="1666465"/>
            <a:ext cx="9733855" cy="4070789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dirty="0"/>
              <a:t>Telnet Winlink – Direct to internet (internet connection)-Starlink</a:t>
            </a:r>
          </a:p>
          <a:p>
            <a:pPr lvl="0"/>
            <a:r>
              <a:rPr lang="en-US" sz="2400" dirty="0"/>
              <a:t>VARA HF – HF RMS nodes regionally (RF connection)</a:t>
            </a:r>
          </a:p>
          <a:p>
            <a:pPr lvl="0"/>
            <a:r>
              <a:rPr lang="en-US" sz="2400" dirty="0"/>
              <a:t>VARA HF P2P – Direct Peer-to-Peer RF communication (RF connection)</a:t>
            </a:r>
          </a:p>
          <a:p>
            <a:r>
              <a:rPr lang="en-US" sz="2400" dirty="0"/>
              <a:t>VARA FM - VHF/UHF RMS nodes regionally (RF connection)</a:t>
            </a:r>
          </a:p>
          <a:p>
            <a:r>
              <a:rPr lang="en-US" sz="2400" dirty="0"/>
              <a:t>VARA FM P2P – Direct Peer-to-Peer RF communication (RF connection)</a:t>
            </a:r>
          </a:p>
          <a:p>
            <a:r>
              <a:rPr lang="en-US" sz="2400" dirty="0"/>
              <a:t>Packet – ETECS has a digipeater on 145.010 in Gilmer. You can use Radio Mail to get Winlink message on a smart phone. (I am not knowledgeable with this mode)</a:t>
            </a: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9585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299854-7B29-52B8-8CC6-16A83DE0E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DC3E930-3138-5739-01E6-0B5491BD8507}"/>
              </a:ext>
            </a:extLst>
          </p:cNvPr>
          <p:cNvCxnSpPr>
            <a:cxnSpLocks/>
          </p:cNvCxnSpPr>
          <p:nvPr/>
        </p:nvCxnSpPr>
        <p:spPr>
          <a:xfrm flipH="1" flipV="1">
            <a:off x="6242893" y="379394"/>
            <a:ext cx="1322024" cy="15203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9A98D7C-674A-E8AE-E50A-57C106DF1192}"/>
              </a:ext>
            </a:extLst>
          </p:cNvPr>
          <p:cNvSpPr txBox="1"/>
          <p:nvPr/>
        </p:nvSpPr>
        <p:spPr>
          <a:xfrm>
            <a:off x="7662833" y="1139557"/>
            <a:ext cx="2052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Start practicing with Telnet (Click on Telnet Winlink)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9171CC-B90E-BB67-66A5-0D1D8D9F1D12}"/>
              </a:ext>
            </a:extLst>
          </p:cNvPr>
          <p:cNvCxnSpPr/>
          <p:nvPr/>
        </p:nvCxnSpPr>
        <p:spPr>
          <a:xfrm flipH="1" flipV="1">
            <a:off x="4986970" y="379394"/>
            <a:ext cx="2577947" cy="39330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6776593-5DA3-FAF7-798C-CD78597316D1}"/>
              </a:ext>
            </a:extLst>
          </p:cNvPr>
          <p:cNvSpPr txBox="1"/>
          <p:nvPr/>
        </p:nvSpPr>
        <p:spPr>
          <a:xfrm>
            <a:off x="7803484" y="4056450"/>
            <a:ext cx="2137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Open Session (Click on Open Session)</a:t>
            </a:r>
          </a:p>
        </p:txBody>
      </p:sp>
    </p:spTree>
    <p:extLst>
      <p:ext uri="{BB962C8B-B14F-4D97-AF65-F5344CB8AC3E}">
        <p14:creationId xmlns:p14="http://schemas.microsoft.com/office/powerpoint/2010/main" val="49667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CD851-92E2-4F50-81E3-5D07EA913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0508"/>
            <a:ext cx="10668000" cy="1524000"/>
          </a:xfrm>
        </p:spPr>
        <p:txBody>
          <a:bodyPr/>
          <a:lstStyle/>
          <a:p>
            <a:r>
              <a:rPr lang="en-US" dirty="0"/>
              <a:t>Checking for Messages and Sending New Messages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2DFC93-CDEA-46DE-8AAC-CC2C40F27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628" y="1884508"/>
            <a:ext cx="8439150" cy="421957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D214B9-6562-4D7E-83A5-67BEB044A780}"/>
              </a:ext>
            </a:extLst>
          </p:cNvPr>
          <p:cNvCxnSpPr/>
          <p:nvPr/>
        </p:nvCxnSpPr>
        <p:spPr>
          <a:xfrm flipH="1" flipV="1">
            <a:off x="3371161" y="2445745"/>
            <a:ext cx="980502" cy="16855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002D401-0D1A-47BD-B281-132B2ECD64DD}"/>
              </a:ext>
            </a:extLst>
          </p:cNvPr>
          <p:cNvSpPr txBox="1"/>
          <p:nvPr/>
        </p:nvSpPr>
        <p:spPr>
          <a:xfrm>
            <a:off x="4549966" y="3811836"/>
            <a:ext cx="267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Click Start</a:t>
            </a:r>
          </a:p>
        </p:txBody>
      </p:sp>
    </p:spTree>
    <p:extLst>
      <p:ext uri="{BB962C8B-B14F-4D97-AF65-F5344CB8AC3E}">
        <p14:creationId xmlns:p14="http://schemas.microsoft.com/office/powerpoint/2010/main" val="2268165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30F44-2200-4C1C-8A44-C5318AC0B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94" y="365278"/>
            <a:ext cx="11411639" cy="1524000"/>
          </a:xfrm>
        </p:spPr>
        <p:txBody>
          <a:bodyPr>
            <a:normAutofit/>
          </a:bodyPr>
          <a:lstStyle/>
          <a:p>
            <a:r>
              <a:rPr lang="en-US" sz="3200" b="1" dirty="0"/>
              <a:t>Like Magic this Happens in the Session Window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64E7B4-9513-4351-87C4-3CF32F8C1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1876425"/>
            <a:ext cx="8439150" cy="421957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8F332E-D3EB-42BF-A886-7F6BB4608A19}"/>
              </a:ext>
            </a:extLst>
          </p:cNvPr>
          <p:cNvCxnSpPr>
            <a:cxnSpLocks/>
          </p:cNvCxnSpPr>
          <p:nvPr/>
        </p:nvCxnSpPr>
        <p:spPr>
          <a:xfrm flipV="1">
            <a:off x="1101687" y="2357610"/>
            <a:ext cx="903383" cy="10713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EA2D9AD-529D-4102-BC09-E0F7F1655A58}"/>
              </a:ext>
            </a:extLst>
          </p:cNvPr>
          <p:cNvSpPr txBox="1"/>
          <p:nvPr/>
        </p:nvSpPr>
        <p:spPr>
          <a:xfrm>
            <a:off x="165252" y="3440017"/>
            <a:ext cx="1564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Click Exit to Close the Telnet Session</a:t>
            </a:r>
          </a:p>
        </p:txBody>
      </p:sp>
    </p:spTree>
    <p:extLst>
      <p:ext uri="{BB962C8B-B14F-4D97-AF65-F5344CB8AC3E}">
        <p14:creationId xmlns:p14="http://schemas.microsoft.com/office/powerpoint/2010/main" val="2600319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ED899-26DE-41A2-829F-5B6204BE4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New Message by Clicking on the</a:t>
            </a:r>
            <a:r>
              <a:rPr lang="en-US" baseline="0" dirty="0"/>
              <a:t> Blue Highlighted Test Area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0FAF6-6264-4EF4-B8BB-8EAECF496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E87E0C-D138-4E67-8C24-59C1AAEDF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" y="0"/>
            <a:ext cx="11292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65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FBBAA-5F01-47A1-8567-91ED0B0B7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79070"/>
            <a:ext cx="10668000" cy="1524000"/>
          </a:xfrm>
        </p:spPr>
        <p:txBody>
          <a:bodyPr/>
          <a:lstStyle/>
          <a:p>
            <a:r>
              <a:rPr lang="en-US" b="1" dirty="0"/>
              <a:t>Double Click the Message and a Window Will Open With the New Message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D3B870-6377-4F30-9D00-8FB623F85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1634490"/>
            <a:ext cx="7991475" cy="492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01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ED899-26DE-41A2-829F-5B6204BE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1755947"/>
            <a:ext cx="6278880" cy="1524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Now We Are</a:t>
            </a:r>
            <a:r>
              <a:rPr lang="en-US" b="1" baseline="0" dirty="0">
                <a:solidFill>
                  <a:schemeClr val="bg1"/>
                </a:solidFill>
              </a:rPr>
              <a:t> Going to Create and Message with a Form Attached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0FAF6-6264-4EF4-B8BB-8EAECF496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E87E0C-D138-4E67-8C24-59C1AAEDF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" y="0"/>
            <a:ext cx="11292840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84F0EB-4983-4E26-9EFE-C4EDC9EC7D30}"/>
              </a:ext>
            </a:extLst>
          </p:cNvPr>
          <p:cNvCxnSpPr/>
          <p:nvPr/>
        </p:nvCxnSpPr>
        <p:spPr>
          <a:xfrm flipH="1" flipV="1">
            <a:off x="2606040" y="480060"/>
            <a:ext cx="445770" cy="14173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F74370-B1F8-4DD2-9A8B-B9DD5E8B7050}"/>
              </a:ext>
            </a:extLst>
          </p:cNvPr>
          <p:cNvSpPr txBox="1"/>
          <p:nvPr/>
        </p:nvSpPr>
        <p:spPr>
          <a:xfrm>
            <a:off x="2606040" y="2047164"/>
            <a:ext cx="1351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Click Message then New Message</a:t>
            </a:r>
          </a:p>
        </p:txBody>
      </p:sp>
    </p:spTree>
    <p:extLst>
      <p:ext uri="{BB962C8B-B14F-4D97-AF65-F5344CB8AC3E}">
        <p14:creationId xmlns:p14="http://schemas.microsoft.com/office/powerpoint/2010/main" val="4141020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FDAC0-929E-4D5F-9E9D-E4CA3600C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A1D60-1608-477A-8E2A-0F03C37C7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7553"/>
            <a:ext cx="9305762" cy="5133096"/>
          </a:xfrm>
        </p:spPr>
        <p:txBody>
          <a:bodyPr>
            <a:normAutofit/>
          </a:bodyPr>
          <a:lstStyle/>
          <a:p>
            <a:r>
              <a:rPr lang="en-US" sz="2400" b="1" dirty="0"/>
              <a:t>What is Winlink</a:t>
            </a:r>
          </a:p>
          <a:p>
            <a:r>
              <a:rPr lang="en-US" sz="2400" b="1" dirty="0"/>
              <a:t>Why use Winlink</a:t>
            </a:r>
          </a:p>
          <a:p>
            <a:r>
              <a:rPr lang="en-US" sz="2400" b="1" dirty="0"/>
              <a:t>What’s the Big Deal</a:t>
            </a:r>
          </a:p>
          <a:p>
            <a:r>
              <a:rPr lang="en-US" sz="2400" b="1" dirty="0"/>
              <a:t>Winlink Architecture</a:t>
            </a:r>
          </a:p>
          <a:p>
            <a:r>
              <a:rPr lang="en-US" sz="2400" b="1" dirty="0"/>
              <a:t>Winlink System Components</a:t>
            </a:r>
          </a:p>
          <a:p>
            <a:r>
              <a:rPr lang="en-US" sz="2400" b="1" dirty="0"/>
              <a:t>Getting Started</a:t>
            </a:r>
          </a:p>
          <a:p>
            <a:r>
              <a:rPr lang="en-US" sz="2400" b="1" dirty="0"/>
              <a:t>Ways to send messages</a:t>
            </a:r>
          </a:p>
          <a:p>
            <a:r>
              <a:rPr lang="en-US" sz="2400" b="1" dirty="0"/>
              <a:t>Examples with emails and text</a:t>
            </a:r>
          </a:p>
          <a:p>
            <a:r>
              <a:rPr lang="en-US" sz="2400" b="1" dirty="0"/>
              <a:t>Recap – Q&amp;A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8749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89465-75E2-42B0-BD4A-AB214C2C5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Template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BBA6FF-6603-4576-AE53-DE07E6BF5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228" y="0"/>
            <a:ext cx="8795543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23AE9C6-69AA-441B-B47E-C5A6682031F9}"/>
              </a:ext>
            </a:extLst>
          </p:cNvPr>
          <p:cNvCxnSpPr/>
          <p:nvPr/>
        </p:nvCxnSpPr>
        <p:spPr>
          <a:xfrm flipH="1" flipV="1">
            <a:off x="2893325" y="518615"/>
            <a:ext cx="709684" cy="229282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437D0FC-B739-4752-8404-10715F681FDF}"/>
              </a:ext>
            </a:extLst>
          </p:cNvPr>
          <p:cNvSpPr txBox="1"/>
          <p:nvPr/>
        </p:nvSpPr>
        <p:spPr>
          <a:xfrm>
            <a:off x="2194808" y="2811439"/>
            <a:ext cx="327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This will allow you to select a form to send to someone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C06228-EB73-46B9-8355-8B891D965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850" y="1369219"/>
            <a:ext cx="36957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71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7E58F7-02AE-48D1-BB98-B6E9189A2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228" y="0"/>
            <a:ext cx="879554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52FABB-3E94-4852-96B7-36A4D9AF4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392" y="4924567"/>
            <a:ext cx="7140053" cy="1524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Submit the Form and This Window Will Appear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719C854-E860-4EA2-A586-E96C4D98CF81}"/>
              </a:ext>
            </a:extLst>
          </p:cNvPr>
          <p:cNvCxnSpPr/>
          <p:nvPr/>
        </p:nvCxnSpPr>
        <p:spPr>
          <a:xfrm flipH="1" flipV="1">
            <a:off x="2645392" y="941696"/>
            <a:ext cx="4042011" cy="147395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BD67592-49B1-4940-9299-E311EF8CABD0}"/>
              </a:ext>
            </a:extLst>
          </p:cNvPr>
          <p:cNvSpPr txBox="1"/>
          <p:nvPr/>
        </p:nvSpPr>
        <p:spPr>
          <a:xfrm>
            <a:off x="6782937" y="2115403"/>
            <a:ext cx="2634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Insert a Callsign or Email Address and Then Post to Outbox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47F94FA-34C9-4BE5-8769-16E364BE2AB9}"/>
              </a:ext>
            </a:extLst>
          </p:cNvPr>
          <p:cNvCxnSpPr/>
          <p:nvPr/>
        </p:nvCxnSpPr>
        <p:spPr>
          <a:xfrm flipH="1" flipV="1">
            <a:off x="4434386" y="459475"/>
            <a:ext cx="2375169" cy="165592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42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CA9466-246D-4AF0-B338-8FF2C48A4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" y="0"/>
            <a:ext cx="11292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003C07-7D00-4D38-982F-3C067540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5271" y="1621809"/>
            <a:ext cx="7069540" cy="1524000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One Message Will Now Show in the Outbox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A9BA73-97BC-4DA3-913C-D2E77E4DA7A0}"/>
              </a:ext>
            </a:extLst>
          </p:cNvPr>
          <p:cNvCxnSpPr/>
          <p:nvPr/>
        </p:nvCxnSpPr>
        <p:spPr>
          <a:xfrm flipH="1" flipV="1">
            <a:off x="1146412" y="1621809"/>
            <a:ext cx="2784143" cy="76655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607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38E75-0351-4A88-85E5-B9DE91418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 the Winlink Message Through a HF, VHF or UHF RMS Station or Use Telnet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75F051E-C25A-4E2D-96DE-01B89F8A4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23"/>
          <a:stretch/>
        </p:blipFill>
        <p:spPr>
          <a:xfrm>
            <a:off x="2511190" y="2106501"/>
            <a:ext cx="7383438" cy="45877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10BC41-C4C5-444A-AE2E-A47D2DF7BF7B}"/>
              </a:ext>
            </a:extLst>
          </p:cNvPr>
          <p:cNvSpPr txBox="1"/>
          <p:nvPr/>
        </p:nvSpPr>
        <p:spPr>
          <a:xfrm>
            <a:off x="436728" y="2715904"/>
            <a:ext cx="1296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Packet</a:t>
            </a:r>
          </a:p>
          <a:p>
            <a:r>
              <a:rPr lang="en-US" b="1" dirty="0">
                <a:solidFill>
                  <a:schemeClr val="bg1"/>
                </a:solidFill>
              </a:rPr>
              <a:t>VARA FM</a:t>
            </a:r>
          </a:p>
          <a:p>
            <a:r>
              <a:rPr lang="en-US" b="1" dirty="0">
                <a:solidFill>
                  <a:schemeClr val="bg1"/>
                </a:solidFill>
              </a:rPr>
              <a:t>VARA HF</a:t>
            </a:r>
          </a:p>
          <a:p>
            <a:r>
              <a:rPr lang="en-US" b="1" dirty="0">
                <a:solidFill>
                  <a:schemeClr val="bg1"/>
                </a:solidFill>
              </a:rPr>
              <a:t>Pactor</a:t>
            </a:r>
          </a:p>
        </p:txBody>
      </p:sp>
    </p:spTree>
    <p:extLst>
      <p:ext uri="{BB962C8B-B14F-4D97-AF65-F5344CB8AC3E}">
        <p14:creationId xmlns:p14="http://schemas.microsoft.com/office/powerpoint/2010/main" val="3677843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3633C0-8739-468A-8A4B-F81DF1A91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228" y="0"/>
            <a:ext cx="879554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EDFF3E-6E3B-443A-A2B0-EDA439E8F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130" y="2830830"/>
            <a:ext cx="8393430" cy="1524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Create a Pier-to-Pier Message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1BA3861-CB17-486A-BD0C-7B35A3CF206F}"/>
              </a:ext>
            </a:extLst>
          </p:cNvPr>
          <p:cNvCxnSpPr/>
          <p:nvPr/>
        </p:nvCxnSpPr>
        <p:spPr>
          <a:xfrm flipH="1" flipV="1">
            <a:off x="4812030" y="788670"/>
            <a:ext cx="824495" cy="125730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5114F9D-B7FF-42DD-A3D8-CE73FEA3FADA}"/>
              </a:ext>
            </a:extLst>
          </p:cNvPr>
          <p:cNvSpPr txBox="1"/>
          <p:nvPr/>
        </p:nvSpPr>
        <p:spPr>
          <a:xfrm>
            <a:off x="5117910" y="2045970"/>
            <a:ext cx="3330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Select Pier-to-Pier in the ‘Send As’ Dropdown Box</a:t>
            </a:r>
          </a:p>
        </p:txBody>
      </p:sp>
    </p:spTree>
    <p:extLst>
      <p:ext uri="{BB962C8B-B14F-4D97-AF65-F5344CB8AC3E}">
        <p14:creationId xmlns:p14="http://schemas.microsoft.com/office/powerpoint/2010/main" val="1919943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BA197A-8C8A-434F-857B-DAD7A2D52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" y="0"/>
            <a:ext cx="11292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C72C2B-C21A-4D35-B721-CE608CD18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085" y="3941929"/>
            <a:ext cx="8516205" cy="1524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Send Message Prepared Pier-to-Pier Only as a Pier-to-Pier Message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9D13EA-D32F-4F92-B790-247150CC980F}"/>
              </a:ext>
            </a:extLst>
          </p:cNvPr>
          <p:cNvSpPr txBox="1"/>
          <p:nvPr/>
        </p:nvSpPr>
        <p:spPr>
          <a:xfrm>
            <a:off x="3125335" y="5561800"/>
            <a:ext cx="7069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******** If you change your mind and want to send as ‘Winlink Message’, you must create message as ‘Winlink Message’. Copy the text from old P-to-P message and create a new ‘Winlink Message’ then Paste into New Message *******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558DB49-DADF-417B-8A55-B86C63156BF9}"/>
              </a:ext>
            </a:extLst>
          </p:cNvPr>
          <p:cNvCxnSpPr/>
          <p:nvPr/>
        </p:nvCxnSpPr>
        <p:spPr>
          <a:xfrm flipV="1">
            <a:off x="5008728" y="2456598"/>
            <a:ext cx="1296538" cy="1596787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664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8DAE7-D710-43A0-A273-E9B32BBBA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about P-to-P Message Sending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E44F6-4897-4260-A64D-2EAF98EE2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347" y="1826292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The Callsign of the Receiving Station Must be in the ‘To’ address</a:t>
            </a:r>
          </a:p>
          <a:p>
            <a:r>
              <a:rPr lang="en-US" sz="2400" b="1" dirty="0"/>
              <a:t>The frequency, mode and time of the send/receive session must be coordinated ahead of time between the two stations</a:t>
            </a:r>
          </a:p>
          <a:p>
            <a:r>
              <a:rPr lang="en-US" sz="2400" b="1" dirty="0"/>
              <a:t>Pay attention to the ‘frequency’ and ‘dial frequency’ when coordinating the session</a:t>
            </a:r>
          </a:p>
          <a:p>
            <a:r>
              <a:rPr lang="en-US" sz="2400" b="1" dirty="0"/>
              <a:t>Either end of a P-2-P session can initiate the message transfer.  You can post a message, and the other station receive when connected to you.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382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A29A4-15C7-4019-B6FA-42912987C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Pier-to-Pier</a:t>
            </a:r>
            <a:r>
              <a:rPr lang="en-US" baseline="0" dirty="0"/>
              <a:t> Message Sending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FF3B2E-D7F9-47CF-A4EF-544444A8D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631632"/>
            <a:ext cx="8439150" cy="461676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16FA0C-BEFF-403A-8F1A-AB27E559BB3D}"/>
              </a:ext>
            </a:extLst>
          </p:cNvPr>
          <p:cNvCxnSpPr/>
          <p:nvPr/>
        </p:nvCxnSpPr>
        <p:spPr>
          <a:xfrm flipH="1" flipV="1">
            <a:off x="4697730" y="2903220"/>
            <a:ext cx="1120140" cy="107442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D7A529F-19D9-41B6-A430-CD78FB145561}"/>
              </a:ext>
            </a:extLst>
          </p:cNvPr>
          <p:cNvSpPr txBox="1"/>
          <p:nvPr/>
        </p:nvSpPr>
        <p:spPr>
          <a:xfrm>
            <a:off x="5964072" y="3848669"/>
            <a:ext cx="2243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If Direct Put Callsign of Other Station in this Box</a:t>
            </a:r>
          </a:p>
        </p:txBody>
      </p:sp>
    </p:spTree>
    <p:extLst>
      <p:ext uri="{BB962C8B-B14F-4D97-AF65-F5344CB8AC3E}">
        <p14:creationId xmlns:p14="http://schemas.microsoft.com/office/powerpoint/2010/main" val="987959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9822A-7639-449A-A92B-7EC620893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 Send A Text To A Cell Phone?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42A08-C27C-4808-B66B-7BD94C0B7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8" y="1607199"/>
            <a:ext cx="9718766" cy="4070789"/>
          </a:xfrm>
        </p:spPr>
        <p:txBody>
          <a:bodyPr>
            <a:normAutofit/>
          </a:bodyPr>
          <a:lstStyle/>
          <a:p>
            <a:pPr lvl="0"/>
            <a:r>
              <a:rPr lang="en-US" sz="2400" b="1" u="sng" dirty="0"/>
              <a:t>YES</a:t>
            </a:r>
            <a:r>
              <a:rPr lang="en-US" sz="2400" b="1" dirty="0"/>
              <a:t>.</a:t>
            </a:r>
            <a:r>
              <a:rPr lang="en-US" sz="2400" dirty="0"/>
              <a:t> </a:t>
            </a:r>
            <a:r>
              <a:rPr lang="en-US" sz="2400" b="1" dirty="0"/>
              <a:t>It's possible to send an SMS text message to a mobile phone from Winlink using a carrier gateway.</a:t>
            </a:r>
          </a:p>
          <a:p>
            <a:pPr lvl="0"/>
            <a:r>
              <a:rPr lang="en-US" sz="2400" b="1" dirty="0"/>
              <a:t>Navigate to GENERAL Forms - Quick Message txt </a:t>
            </a:r>
          </a:p>
          <a:p>
            <a:pPr lvl="0"/>
            <a:r>
              <a:rPr lang="en-US" sz="2400" b="1" dirty="0"/>
              <a:t>You must have 2 pieces of information. (1) cell phone number     (2) what cell phone provider or carrier</a:t>
            </a:r>
          </a:p>
          <a:p>
            <a:pPr lvl="0"/>
            <a:r>
              <a:rPr lang="en-US" sz="2400" b="1" dirty="0"/>
              <a:t>SMS &amp; MMS Access - Text messaging to cell phones.  (MMS) 9035633046@vzwpix.com – (SMS) 9035633046@vtext.com</a:t>
            </a:r>
          </a:p>
          <a:p>
            <a:pPr lvl="0"/>
            <a:r>
              <a:rPr lang="en-US" sz="2400" b="1" dirty="0"/>
              <a:t>MMS stands for Multimedia Messaging Service - SMS stands for Short Message Service. </a:t>
            </a: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2317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FA825-F22D-4713-B334-979499F7A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243"/>
          </a:xfrm>
        </p:spPr>
        <p:txBody>
          <a:bodyPr/>
          <a:lstStyle/>
          <a:p>
            <a:r>
              <a:rPr lang="en-US" b="1" dirty="0"/>
              <a:t>Send a Message to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A57C3-A0CB-48D9-98E3-64CA6A2BA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2"/>
            <a:ext cx="8866716" cy="495028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/>
              <a:t>From your email client, send an email to:</a:t>
            </a:r>
          </a:p>
          <a:p>
            <a:pPr marL="0" indent="0">
              <a:buNone/>
            </a:pPr>
            <a:r>
              <a:rPr lang="en-US" sz="4200" b="1" dirty="0">
                <a:solidFill>
                  <a:schemeClr val="accent5">
                    <a:alpha val="7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YourCallsign@Winlink.org</a:t>
            </a:r>
            <a:endParaRPr lang="en-US" sz="4200" b="1" dirty="0">
              <a:solidFill>
                <a:schemeClr val="accent5">
                  <a:alpha val="70000"/>
                </a:schemeClr>
              </a:solidFill>
            </a:endParaRPr>
          </a:p>
          <a:p>
            <a:pPr marL="0" indent="0">
              <a:buNone/>
            </a:pPr>
            <a:r>
              <a:rPr lang="en-US" sz="4200" b="1" dirty="0"/>
              <a:t>In the subject line put the following:</a:t>
            </a:r>
          </a:p>
          <a:p>
            <a:pPr marL="0" indent="0">
              <a:buNone/>
            </a:pPr>
            <a:r>
              <a:rPr lang="en-US" sz="4200" b="1" dirty="0"/>
              <a:t>//WL2K R/Test  A Subject of Your Choice Like ‘Test’</a:t>
            </a:r>
          </a:p>
          <a:p>
            <a:pPr marL="0" indent="0">
              <a:buNone/>
            </a:pPr>
            <a:r>
              <a:rPr lang="en-US" sz="4200" b="1" dirty="0"/>
              <a:t>Put something in the  message of  your choosing</a:t>
            </a:r>
          </a:p>
          <a:p>
            <a:pPr marL="0" indent="0">
              <a:buNone/>
            </a:pPr>
            <a:r>
              <a:rPr lang="en-US" sz="4200" b="1" dirty="0"/>
              <a:t>Send the Message</a:t>
            </a:r>
          </a:p>
          <a:p>
            <a:pPr marL="0" marR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200" b="1" kern="100" dirty="0">
                <a:effectLst/>
                <a:ea typeface="Aptos" panose="020B0004020202020204" pitchFamily="34" charset="0"/>
                <a:cs typeface="Calibri" panose="020F0502020204030204" pitchFamily="34" charset="0"/>
              </a:rPr>
              <a:t>The precedence indicator is included in a Winlink message by adding one of the following to the subject line--whether originated from Internet email or from a Winlink address.</a:t>
            </a:r>
          </a:p>
          <a:p>
            <a:pPr marL="0" marR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200" b="1" kern="100" dirty="0">
                <a:effectLst/>
                <a:ea typeface="Aptos" panose="020B0004020202020204" pitchFamily="34" charset="0"/>
                <a:cs typeface="Calibri" panose="020F0502020204030204" pitchFamily="34" charset="0"/>
              </a:rPr>
              <a:t>//WL2K Z/ - Flash (for urgent message use only)</a:t>
            </a:r>
            <a:br>
              <a:rPr lang="en-US" sz="4200" b="1" kern="100" dirty="0">
                <a:effectLst/>
                <a:ea typeface="Aptos" panose="020B0004020202020204" pitchFamily="34" charset="0"/>
                <a:cs typeface="Calibri" panose="020F0502020204030204" pitchFamily="34" charset="0"/>
              </a:rPr>
            </a:br>
            <a:r>
              <a:rPr lang="en-US" sz="4200" b="1" kern="100" dirty="0">
                <a:effectLst/>
                <a:ea typeface="Aptos" panose="020B0004020202020204" pitchFamily="34" charset="0"/>
                <a:cs typeface="Calibri" panose="020F0502020204030204" pitchFamily="34" charset="0"/>
              </a:rPr>
              <a:t>//WL2K O/ - Immediate (for urgent message use only)</a:t>
            </a:r>
            <a:br>
              <a:rPr lang="en-US" sz="4200" b="1" kern="100" dirty="0">
                <a:effectLst/>
                <a:ea typeface="Aptos" panose="020B0004020202020204" pitchFamily="34" charset="0"/>
                <a:cs typeface="Calibri" panose="020F0502020204030204" pitchFamily="34" charset="0"/>
              </a:rPr>
            </a:br>
            <a:r>
              <a:rPr lang="en-US" sz="4200" b="1" kern="100" dirty="0">
                <a:effectLst/>
                <a:ea typeface="Aptos" panose="020B0004020202020204" pitchFamily="34" charset="0"/>
                <a:cs typeface="Calibri" panose="020F0502020204030204" pitchFamily="34" charset="0"/>
              </a:rPr>
              <a:t>//WL2K P/ - Priority</a:t>
            </a:r>
            <a:br>
              <a:rPr lang="en-US" sz="4200" b="1" kern="100" dirty="0">
                <a:effectLst/>
                <a:ea typeface="Aptos" panose="020B0004020202020204" pitchFamily="34" charset="0"/>
                <a:cs typeface="Calibri" panose="020F0502020204030204" pitchFamily="34" charset="0"/>
              </a:rPr>
            </a:br>
            <a:r>
              <a:rPr lang="en-US" sz="4200" b="1" kern="100" dirty="0">
                <a:effectLst/>
                <a:ea typeface="Aptos" panose="020B0004020202020204" pitchFamily="34" charset="0"/>
                <a:cs typeface="Calibri" panose="020F0502020204030204" pitchFamily="34" charset="0"/>
              </a:rPr>
              <a:t>//WL2K R/ - Routine (Default)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4844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0CF0D-F04D-4DDD-984C-6A4A17364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1925"/>
          </a:xfrm>
        </p:spPr>
        <p:txBody>
          <a:bodyPr/>
          <a:lstStyle/>
          <a:p>
            <a:r>
              <a:rPr lang="en-US" dirty="0"/>
              <a:t>What Is Winlink?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5CB4B-6BAB-4248-AD15-EA74762B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22" y="1519958"/>
            <a:ext cx="9524561" cy="4891600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The real jewel in the crown of HF digital modes. Widely used for EmComm.  Beginning to be the most useful tool benefiting EmComm.</a:t>
            </a:r>
          </a:p>
          <a:p>
            <a:r>
              <a:rPr lang="en-US" sz="2400" b="1" dirty="0"/>
              <a:t>Winlink is a worldwide radio messaging system that uses amateur-band radio frequencies to provide radio interconnection services.</a:t>
            </a:r>
          </a:p>
          <a:p>
            <a:r>
              <a:rPr lang="en-US" sz="2400" b="1" dirty="0"/>
              <a:t>These services include email with attachments, position reporting, weather bulletins, emergency and relief communications, and message relay.  </a:t>
            </a:r>
            <a:r>
              <a:rPr lang="en-US" sz="2400" b="1" u="sng" dirty="0"/>
              <a:t>These are text based/email style messages.</a:t>
            </a:r>
            <a:endParaRPr lang="en-US" sz="2400" b="1" dirty="0"/>
          </a:p>
          <a:p>
            <a:r>
              <a:rPr lang="en-US" sz="2400" b="1" dirty="0"/>
              <a:t>The system is built and administered by volunteers and is financially supported by the Amateur Radio Safety Foundation.</a:t>
            </a:r>
          </a:p>
          <a:p>
            <a:r>
              <a:rPr lang="en-US" sz="2400" b="1" dirty="0"/>
              <a:t>It can operate completely without the internet--automatically--using smart-network radio relays and Peer to Peer communications. 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9922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7DF0-5C65-441F-B935-1BAD7EAC8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Recap - Q &amp;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1345B-CF3F-479B-9868-02D2ED7F2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429" y="1502950"/>
            <a:ext cx="9993086" cy="5221700"/>
          </a:xfrm>
        </p:spPr>
        <p:txBody>
          <a:bodyPr>
            <a:normAutofit fontScale="85000" lnSpcReduction="20000"/>
          </a:bodyPr>
          <a:lstStyle/>
          <a:p>
            <a:r>
              <a:rPr lang="en-US" sz="2600" b="1" dirty="0"/>
              <a:t>Winlink Express takes time for setup &amp; orientation, but once setup it is relatively easy to use.  Training will ensure EmComm users are ready when emergencies arise.</a:t>
            </a:r>
            <a:endParaRPr lang="en-US" sz="2600" dirty="0">
              <a:solidFill>
                <a:srgbClr val="000000"/>
              </a:solidFill>
              <a:latin typeface="CIDFont+F2"/>
            </a:endParaRPr>
          </a:p>
          <a:p>
            <a:r>
              <a:rPr lang="en-US" sz="2600" b="1" dirty="0"/>
              <a:t>Did I mention FORMS!!</a:t>
            </a:r>
          </a:p>
          <a:p>
            <a:r>
              <a:rPr lang="en-US" sz="2600" b="1" dirty="0"/>
              <a:t>YouTube – Is your friend for setting up Winlink Express, VARA &amp; interfacing radio to PC.</a:t>
            </a:r>
          </a:p>
          <a:p>
            <a:r>
              <a:rPr lang="en-US" sz="2600" b="1" dirty="0"/>
              <a:t>Digirig – Best interface if you rig does not have a built-in sound card.</a:t>
            </a:r>
          </a:p>
          <a:p>
            <a:r>
              <a:rPr lang="en-US" sz="2600" b="1" dirty="0"/>
              <a:t>Always check for updates to Windows, Winlink or VARA software before deploying your station.</a:t>
            </a:r>
          </a:p>
          <a:p>
            <a:r>
              <a:rPr lang="en-US" sz="26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WB5EYF@WINLINK.ORG</a:t>
            </a:r>
            <a:r>
              <a:rPr lang="en-US" sz="2600" b="1" dirty="0">
                <a:solidFill>
                  <a:srgbClr val="FF0000"/>
                </a:solidFill>
              </a:rPr>
              <a:t>  </a:t>
            </a:r>
            <a:r>
              <a:rPr lang="en-US" sz="2600" b="1" dirty="0"/>
              <a:t>-  </a:t>
            </a:r>
            <a:r>
              <a:rPr lang="en-US" sz="2600" b="1" u="sng" dirty="0">
                <a:solidFill>
                  <a:srgbClr val="FF0000"/>
                </a:solidFill>
              </a:rPr>
              <a:t>WB5EYF@HOTMAIL.COM</a:t>
            </a:r>
            <a:endParaRPr lang="en-US" sz="2600" b="1" u="sng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sz="2600" b="1" dirty="0"/>
              <a:t>903.563.3046 – Call, text or email me if you need assistance or have questions.</a:t>
            </a:r>
          </a:p>
          <a:p>
            <a:r>
              <a:rPr lang="en-US" sz="2600" b="1" dirty="0"/>
              <a:t>Is Winlink something your organization might use?  Your group may be called upon to respond to an incident to provide Winlink support.</a:t>
            </a:r>
          </a:p>
          <a:p>
            <a:r>
              <a:rPr lang="en-US" sz="2600" b="1" u="sng" dirty="0"/>
              <a:t>THANK YOU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1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0CF0D-F04D-4DDD-984C-6A4A17364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1925"/>
          </a:xfrm>
        </p:spPr>
        <p:txBody>
          <a:bodyPr/>
          <a:lstStyle/>
          <a:p>
            <a:r>
              <a:rPr lang="en-US" dirty="0"/>
              <a:t>What Is Winlink?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5CB4B-6BAB-4248-AD15-EA74762B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22" y="1519958"/>
            <a:ext cx="9546310" cy="5171298"/>
          </a:xfrm>
        </p:spPr>
        <p:txBody>
          <a:bodyPr>
            <a:normAutofit/>
          </a:bodyPr>
          <a:lstStyle/>
          <a:p>
            <a:r>
              <a:rPr lang="en-US" sz="2400" b="1" dirty="0"/>
              <a:t>Do I need a ham license to use Winlink?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u="sng" dirty="0"/>
              <a:t>Yes</a:t>
            </a:r>
            <a:r>
              <a:rPr lang="en-US" sz="2400" b="1" dirty="0"/>
              <a:t>. You need a valid amateur radio service license from your country's licensing authority </a:t>
            </a:r>
            <a:r>
              <a:rPr lang="en-US" sz="2400" b="1" u="sng" dirty="0"/>
              <a:t>to create a Winlink account</a:t>
            </a:r>
            <a:r>
              <a:rPr lang="en-US" sz="2400" b="1" dirty="0"/>
              <a:t>. You can also use a license or authorization from a government agency or program that participates with Winlink for emergency communications. Licenses for marine radiotelephones, LMR, GMRS, or ship stations are not valid. </a:t>
            </a:r>
          </a:p>
          <a:p>
            <a:r>
              <a:rPr lang="en-US" sz="2400" b="1" dirty="0"/>
              <a:t>How much does Winlink cost?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u="sng" dirty="0"/>
              <a:t>Free</a:t>
            </a:r>
            <a:r>
              <a:rPr lang="en-US" sz="2400" b="1" dirty="0"/>
              <a:t> or $24 purchase registration key to support the Winlink system.</a:t>
            </a:r>
          </a:p>
          <a:p>
            <a:r>
              <a:rPr lang="en-US" sz="2400" b="1" dirty="0"/>
              <a:t>Only runs on Windows OS.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1927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0CF0D-F04D-4DDD-984C-6A4A1736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Winlink?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5CB4B-6BAB-4248-AD15-EA74762B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22" y="1596912"/>
            <a:ext cx="9288126" cy="4651488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Our served agencies prefer written messages, if possible, that show who the source is and what action is being requested.</a:t>
            </a:r>
          </a:p>
          <a:p>
            <a:r>
              <a:rPr lang="en-US" sz="2400" b="1" dirty="0"/>
              <a:t>Resilient - Mature, well-tested and full featured system.</a:t>
            </a:r>
          </a:p>
          <a:p>
            <a:r>
              <a:rPr lang="en-US" sz="2400" b="1" dirty="0"/>
              <a:t>Many ways to get the message sent – with confidence.</a:t>
            </a:r>
          </a:p>
          <a:p>
            <a:r>
              <a:rPr lang="en-US" sz="2400" b="1" dirty="0"/>
              <a:t>Worldwide system for sending/receiving e-mail via radio.</a:t>
            </a:r>
          </a:p>
          <a:p>
            <a:r>
              <a:rPr lang="en-US" sz="2400" b="1" dirty="0"/>
              <a:t>Bridge different radio capabilities (HF/VHF/UHF).</a:t>
            </a:r>
          </a:p>
          <a:p>
            <a:r>
              <a:rPr lang="en-US" sz="2400" b="1" dirty="0"/>
              <a:t>Able to collect messages while unattended.  How is that possible.</a:t>
            </a:r>
            <a:endParaRPr lang="en-US" sz="2400" b="1" dirty="0">
              <a:highlight>
                <a:srgbClr val="FFFF00"/>
              </a:highlight>
            </a:endParaRPr>
          </a:p>
          <a:p>
            <a:r>
              <a:rPr lang="en-US" sz="2400" b="1" u="sng" dirty="0"/>
              <a:t>Built-in forms</a:t>
            </a:r>
            <a:r>
              <a:rPr lang="en-US" sz="2400" b="1" dirty="0"/>
              <a:t> provide credibility, critical information and traceability.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9051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0CF0D-F04D-4DDD-984C-6A4A1736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Big Deal?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5CB4B-6BAB-4248-AD15-EA74762B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53" y="1434232"/>
            <a:ext cx="9363430" cy="5338043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1F1F1F"/>
                </a:solidFill>
              </a:rPr>
              <a:t>“It's Better To Have It And Not Need It, Than To Need It And Not Have It” </a:t>
            </a:r>
            <a:r>
              <a:rPr lang="en-US" sz="2200" b="1" dirty="0">
                <a:solidFill>
                  <a:srgbClr val="040C28"/>
                </a:solidFill>
              </a:rPr>
              <a:t>Woodrow F.</a:t>
            </a:r>
            <a:r>
              <a:rPr lang="en-US" sz="2200" b="1" dirty="0">
                <a:solidFill>
                  <a:srgbClr val="1F1F1F"/>
                </a:solidFill>
              </a:rPr>
              <a:t> </a:t>
            </a:r>
            <a:r>
              <a:rPr lang="en-US" sz="2200" b="1" dirty="0">
                <a:solidFill>
                  <a:srgbClr val="040C28"/>
                </a:solidFill>
              </a:rPr>
              <a:t>Call (Lonesome Dove)</a:t>
            </a:r>
            <a:endParaRPr lang="en-US" sz="2200" b="1" dirty="0">
              <a:solidFill>
                <a:schemeClr val="tx1"/>
              </a:solidFill>
            </a:endParaRPr>
          </a:p>
          <a:p>
            <a:r>
              <a:rPr lang="en-US" sz="2200" b="1" dirty="0"/>
              <a:t>Hams supporting emergency communications once normal communications has failed. Why isn’t my email working and what is wrong with my phone?</a:t>
            </a:r>
          </a:p>
          <a:p>
            <a:r>
              <a:rPr lang="en-US" sz="2200" b="1" dirty="0"/>
              <a:t>Winlink is just another tool for your EmComm toolbox.  We are communicators and need to use any means available.</a:t>
            </a:r>
          </a:p>
          <a:p>
            <a:r>
              <a:rPr lang="en-US" sz="2200" b="1" dirty="0"/>
              <a:t>Telnet and RMS messages can be sent to non-ham radio operators.</a:t>
            </a:r>
          </a:p>
          <a:p>
            <a:r>
              <a:rPr lang="en-US" sz="2200" b="1" dirty="0"/>
              <a:t>Can operate at a lower bandwidth.  500 Hz is what Texas RACES uses for Peer-to-Peer (P2P) messages.</a:t>
            </a:r>
          </a:p>
          <a:p>
            <a:r>
              <a:rPr lang="en-US" sz="2400" b="1" u="sng" dirty="0"/>
              <a:t>Extensive forms capability,</a:t>
            </a:r>
            <a:r>
              <a:rPr lang="en-US" sz="2400" b="1" dirty="0"/>
              <a:t> including ICS and ARC library.</a:t>
            </a:r>
          </a:p>
          <a:p>
            <a:r>
              <a:rPr lang="en-US" sz="2400" b="1" dirty="0"/>
              <a:t>Skilled Winlink operators were in demand to support the aftermath of Hurricane Helene &amp; other recent disasters.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6748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0CF0D-F04D-4DDD-984C-6A4A17364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79591"/>
            <a:ext cx="8596668" cy="1003307"/>
          </a:xfrm>
        </p:spPr>
        <p:txBody>
          <a:bodyPr/>
          <a:lstStyle/>
          <a:p>
            <a:r>
              <a:rPr lang="en-US" dirty="0"/>
              <a:t>Winlink System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5CB4B-6BAB-4248-AD15-EA74762B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54" y="1582898"/>
            <a:ext cx="9757584" cy="3774410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CLIENT SYSTEM (YOU) </a:t>
            </a:r>
            <a:r>
              <a:rPr lang="en-US" sz="2400" b="1" dirty="0"/>
              <a:t>– Radio, computer, Winlink Express &amp; VARA software plus interface (sound card).</a:t>
            </a:r>
          </a:p>
          <a:p>
            <a:r>
              <a:rPr lang="en-US" sz="2400" b="1" u="sng" dirty="0"/>
              <a:t>RADIO MESSAGE SERVER (RMS) </a:t>
            </a:r>
            <a:r>
              <a:rPr lang="en-US" sz="2400" b="1" dirty="0"/>
              <a:t>– Radio gateway between the client (YOU) and the Winlink system backbone.  Client stations connected by RF to an RMS station. </a:t>
            </a:r>
          </a:p>
          <a:p>
            <a:r>
              <a:rPr lang="en-US" sz="2400" b="1" u="sng" dirty="0"/>
              <a:t>COMMON MESSAGE SERVERS (CMS) </a:t>
            </a:r>
            <a:r>
              <a:rPr lang="en-US" sz="2400" b="1" dirty="0"/>
              <a:t>– Winlink system backbone server that is situated in the Amazon Web Service (AWS) cloud. </a:t>
            </a:r>
          </a:p>
          <a:p>
            <a:r>
              <a:rPr lang="en-US" sz="2400" b="1" u="sng" dirty="0"/>
              <a:t>RADIO-ONLY MODE </a:t>
            </a:r>
            <a:r>
              <a:rPr lang="en-US" sz="2400" b="1" dirty="0"/>
              <a:t>– This consists of RMS stations that can auto-forward by RF, independent of internet availability. </a:t>
            </a:r>
          </a:p>
          <a:p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71683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0CF0D-F04D-4DDD-984C-6A4A17364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79591"/>
            <a:ext cx="8596668" cy="1003307"/>
          </a:xfrm>
        </p:spPr>
        <p:txBody>
          <a:bodyPr/>
          <a:lstStyle/>
          <a:p>
            <a:r>
              <a:rPr lang="en-US" dirty="0"/>
              <a:t>Winlink Architecture (RMS)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26E892-112D-1436-2E00-25A2DBB3B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15" y="1355011"/>
            <a:ext cx="9099068" cy="41662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1EFD1D-3684-39AC-203C-79EA5840402F}"/>
              </a:ext>
            </a:extLst>
          </p:cNvPr>
          <p:cNvSpPr txBox="1"/>
          <p:nvPr/>
        </p:nvSpPr>
        <p:spPr>
          <a:xfrm>
            <a:off x="579363" y="1988985"/>
            <a:ext cx="189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YOUR STATION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A0EFBB-B4F7-31DD-B01F-621771E3BDB1}"/>
              </a:ext>
            </a:extLst>
          </p:cNvPr>
          <p:cNvSpPr txBox="1"/>
          <p:nvPr/>
        </p:nvSpPr>
        <p:spPr>
          <a:xfrm>
            <a:off x="6997013" y="5235680"/>
            <a:ext cx="2568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Email Users</a:t>
            </a:r>
          </a:p>
          <a:p>
            <a:r>
              <a:rPr lang="en-US" b="1" dirty="0"/>
              <a:t>(Winlink, Gmail, Outlook, etc.)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142D5DB3-CEE2-A97D-15D1-A80ACA755EE1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5599044" y="4502146"/>
            <a:ext cx="1397969" cy="1195199"/>
          </a:xfrm>
          <a:prstGeom prst="curvedConnector3">
            <a:avLst/>
          </a:prstGeom>
          <a:ln w="47625">
            <a:solidFill>
              <a:srgbClr val="4A50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B23F686-C0C3-4900-EF92-5A4EF4064EB3}"/>
              </a:ext>
            </a:extLst>
          </p:cNvPr>
          <p:cNvSpPr txBox="1"/>
          <p:nvPr/>
        </p:nvSpPr>
        <p:spPr>
          <a:xfrm>
            <a:off x="521181" y="4499684"/>
            <a:ext cx="2364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(Winlink, Gmail, Outlook, etc.) With internet connection - Starlink</a:t>
            </a:r>
          </a:p>
        </p:txBody>
      </p:sp>
    </p:spTree>
    <p:extLst>
      <p:ext uri="{BB962C8B-B14F-4D97-AF65-F5344CB8AC3E}">
        <p14:creationId xmlns:p14="http://schemas.microsoft.com/office/powerpoint/2010/main" val="2107202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9822A-7639-449A-A92B-7EC620893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Get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42A08-C27C-4808-B66B-7BD94C0B7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7" y="1607199"/>
            <a:ext cx="9991949" cy="5069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Go </a:t>
            </a:r>
            <a:r>
              <a:rPr lang="en-US" sz="2400" b="1" dirty="0">
                <a:hlinkClick r:id="rId3"/>
              </a:rPr>
              <a:t>https://winlink.org/</a:t>
            </a:r>
            <a:r>
              <a:rPr lang="en-US" sz="2400" b="1" dirty="0"/>
              <a:t> download the client application</a:t>
            </a:r>
          </a:p>
          <a:p>
            <a:pPr marL="0" indent="0">
              <a:buNone/>
            </a:pPr>
            <a:r>
              <a:rPr lang="en-US" sz="2400" b="1" dirty="0"/>
              <a:t>Look for the: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Click on the ‘Download’ tab.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Select ‘User Programs’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The last one on the list is ‘Winlink_Express_install_1-7-20-0.zip’  Download and install software.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Accounts off-air for 400 days are automatically purged.           Use it or lose it!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936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2068</TotalTime>
  <Words>2097</Words>
  <Application>Microsoft Office PowerPoint</Application>
  <PresentationFormat>Widescreen</PresentationFormat>
  <Paragraphs>176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Aptos</vt:lpstr>
      <vt:lpstr>Arial</vt:lpstr>
      <vt:lpstr>Calibri</vt:lpstr>
      <vt:lpstr>CIDFont+F2</vt:lpstr>
      <vt:lpstr>Trebuchet MS</vt:lpstr>
      <vt:lpstr>Wingdings</vt:lpstr>
      <vt:lpstr>Wingdings 3</vt:lpstr>
      <vt:lpstr>Facet</vt:lpstr>
      <vt:lpstr>Introduction to Winlink</vt:lpstr>
      <vt:lpstr>Outline</vt:lpstr>
      <vt:lpstr>What Is Winlink?</vt:lpstr>
      <vt:lpstr>What Is Winlink?</vt:lpstr>
      <vt:lpstr>Why Use Winlink?</vt:lpstr>
      <vt:lpstr>What’s the Big Deal?</vt:lpstr>
      <vt:lpstr>Winlink System Components</vt:lpstr>
      <vt:lpstr>Winlink Architecture (RMS)</vt:lpstr>
      <vt:lpstr>Let’s Get Started</vt:lpstr>
      <vt:lpstr>Let’s Get Started</vt:lpstr>
      <vt:lpstr>PowerPoint Presentation</vt:lpstr>
      <vt:lpstr>Fill out the Settings Form Fields</vt:lpstr>
      <vt:lpstr>Ways to Send Messages</vt:lpstr>
      <vt:lpstr>PowerPoint Presentation</vt:lpstr>
      <vt:lpstr>Checking for Messages and Sending New Messages</vt:lpstr>
      <vt:lpstr>Like Magic this Happens in the Session Window</vt:lpstr>
      <vt:lpstr>View New Message by Clicking on the Blue Highlighted Test Area</vt:lpstr>
      <vt:lpstr>Double Click the Message and a Window Will Open With the New Message </vt:lpstr>
      <vt:lpstr>Now We Are Going to Create and Message with a Form Attached</vt:lpstr>
      <vt:lpstr>Select Template</vt:lpstr>
      <vt:lpstr>Submit the Form and This Window Will Appear</vt:lpstr>
      <vt:lpstr>One Message Will Now Show in the Outbox</vt:lpstr>
      <vt:lpstr>Send the Winlink Message Through a HF, VHF or UHF RMS Station or Use Telnet</vt:lpstr>
      <vt:lpstr>Create a Pier-to-Pier Message</vt:lpstr>
      <vt:lpstr>Send Message Prepared Pier-to-Pier Only as a Pier-to-Pier Message</vt:lpstr>
      <vt:lpstr>A Word about P-to-P Message Sending</vt:lpstr>
      <vt:lpstr>Pier-to-Pier Message Sending</vt:lpstr>
      <vt:lpstr>Can I Send A Text To A Cell Phone?</vt:lpstr>
      <vt:lpstr>Send a Message to Yourself</vt:lpstr>
      <vt:lpstr>Recap - 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with Winlink</dc:title>
  <dc:creator>Roy Walker</dc:creator>
  <cp:lastModifiedBy>Jimmy Gibson</cp:lastModifiedBy>
  <cp:revision>192</cp:revision>
  <cp:lastPrinted>2024-12-16T14:46:11Z</cp:lastPrinted>
  <dcterms:created xsi:type="dcterms:W3CDTF">2021-05-31T18:41:10Z</dcterms:created>
  <dcterms:modified xsi:type="dcterms:W3CDTF">2025-01-13T20:15:29Z</dcterms:modified>
</cp:coreProperties>
</file>